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g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8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2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3" r:id="rId12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23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6A26D9-361F-462A-A1A0-48FAE6F14EBA}" type="datetimeFigureOut">
              <a:rPr lang="en-US" smtClean="0"/>
              <a:t>12/7/2015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43250" y="582613"/>
            <a:ext cx="3771900" cy="2914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6475" y="3692525"/>
            <a:ext cx="8045450" cy="34972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381875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7538" y="7381875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145085-394E-499B-B719-714ACF72D3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991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 smtClean="0"/>
              <a:t>If a worker </a:t>
            </a:r>
            <a:r>
              <a:rPr lang="en-US" sz="2000" b="1" dirty="0" smtClean="0"/>
              <a:t>cannot </a:t>
            </a:r>
            <a:r>
              <a:rPr lang="en-US" sz="2000" dirty="0" smtClean="0"/>
              <a:t>enter his/her/its entire body, then it is </a:t>
            </a:r>
            <a:r>
              <a:rPr lang="en-US" sz="2000" b="1" dirty="0" smtClean="0"/>
              <a:t>not</a:t>
            </a:r>
            <a:r>
              <a:rPr lang="en-US" sz="2000" dirty="0" smtClean="0"/>
              <a:t> a confined space per OSHA October 18, 1995 interpretation letter.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 smtClean="0"/>
              <a:t>If a worker breaks any part of body </a:t>
            </a:r>
            <a:r>
              <a:rPr lang="en-US" sz="2000" b="1" dirty="0" smtClean="0"/>
              <a:t>which they can bodily enter</a:t>
            </a:r>
            <a:r>
              <a:rPr lang="en-US" sz="2000" dirty="0" smtClean="0"/>
              <a:t>, then it </a:t>
            </a:r>
            <a:r>
              <a:rPr lang="en-US" sz="2000" b="1" dirty="0" smtClean="0"/>
              <a:t>is </a:t>
            </a:r>
            <a:r>
              <a:rPr lang="en-US" sz="2000" dirty="0" smtClean="0"/>
              <a:t>considered entry.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45085-394E-499B-B719-714ACF72D37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246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the space contains</a:t>
            </a:r>
            <a:r>
              <a:rPr lang="en-US" baseline="0" dirty="0" smtClean="0"/>
              <a:t> only health and safety hazards and can be controlled, then the space can be re-classified as a non-permit space.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45085-394E-499B-B719-714ACF72D37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030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+mn-lt"/>
              </a:rPr>
              <a:t>Not</a:t>
            </a:r>
            <a:r>
              <a:rPr lang="en-US" sz="1200" b="0" dirty="0" smtClean="0">
                <a:latin typeface="+mn-lt"/>
              </a:rPr>
              <a:t> all permit-required confined spaces have been identified at SP.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200" b="0" dirty="0" smtClean="0">
                <a:latin typeface="+mn-lt"/>
              </a:rPr>
              <a:t>All</a:t>
            </a:r>
            <a:r>
              <a:rPr lang="en-US" sz="1200" b="0" baseline="0" dirty="0" smtClean="0">
                <a:latin typeface="+mn-lt"/>
              </a:rPr>
              <a:t> spaces must be considered permit-required confined spaces until the pre-entry procedures demonstrate otherwise.</a:t>
            </a:r>
            <a:endParaRPr lang="en-US" sz="1200" b="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200" b="0" dirty="0" smtClean="0">
                <a:latin typeface="+mn-lt"/>
              </a:rPr>
              <a:t>Requirements apply when NG</a:t>
            </a:r>
            <a:r>
              <a:rPr lang="en-US" sz="1200" b="0" baseline="0" dirty="0" smtClean="0">
                <a:latin typeface="+mn-lt"/>
              </a:rPr>
              <a:t> is </a:t>
            </a:r>
            <a:r>
              <a:rPr lang="en-US" sz="1200" b="0" dirty="0" smtClean="0">
                <a:latin typeface="+mn-lt"/>
              </a:rPr>
              <a:t>supervising contractor whether or not on NG property.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200" b="0" dirty="0" smtClean="0"/>
              <a:t>Contractor utilizes their </a:t>
            </a:r>
            <a:r>
              <a:rPr lang="en-US" sz="1200" dirty="0" smtClean="0"/>
              <a:t>own</a:t>
            </a:r>
            <a:r>
              <a:rPr lang="en-US" sz="1200" b="0" dirty="0" smtClean="0"/>
              <a:t> air monitoring and other equipment.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45085-394E-499B-B719-714ACF72D37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769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Competent person = Is able to identify existing or predictable hazards  and has the authority to take prompt corrective action.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Contractor is </a:t>
            </a:r>
            <a:r>
              <a:rPr lang="en-US" b="1" dirty="0" smtClean="0"/>
              <a:t>not</a:t>
            </a:r>
            <a:r>
              <a:rPr lang="en-US" dirty="0" smtClean="0"/>
              <a:t> introducing atmospheric hazards – e.g. welding  fumes.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NG SP Notification Tag is obtained from the ESH&amp;M Department.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45085-394E-499B-B719-714ACF72D37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8308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200" b="0" dirty="0" smtClean="0">
                <a:latin typeface="+mn-lt"/>
              </a:rPr>
              <a:t>Contractor completes their </a:t>
            </a:r>
            <a:r>
              <a:rPr lang="en-US" sz="1200" dirty="0" smtClean="0">
                <a:latin typeface="+mn-lt"/>
              </a:rPr>
              <a:t>own</a:t>
            </a:r>
            <a:r>
              <a:rPr lang="en-US" sz="1200" b="0" dirty="0" smtClean="0">
                <a:latin typeface="+mn-lt"/>
              </a:rPr>
              <a:t> permit.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200" b="0" dirty="0" smtClean="0">
                <a:latin typeface="+mn-lt"/>
              </a:rPr>
              <a:t>Duties of attendant and supervisor apply.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200" b="0" dirty="0" smtClean="0">
                <a:latin typeface="+mn-lt"/>
              </a:rPr>
              <a:t>Contractor </a:t>
            </a:r>
            <a:r>
              <a:rPr lang="en-US" sz="1200" dirty="0" smtClean="0">
                <a:latin typeface="+mn-lt"/>
              </a:rPr>
              <a:t>periodically</a:t>
            </a:r>
            <a:r>
              <a:rPr lang="en-US" sz="1200" b="0" dirty="0" smtClean="0">
                <a:latin typeface="+mn-lt"/>
              </a:rPr>
              <a:t> documents air monitoring results on permit.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200" b="0" dirty="0" smtClean="0">
                <a:latin typeface="+mn-lt"/>
              </a:rPr>
              <a:t>Competent person and supervisor can be the same person.</a:t>
            </a: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b="0" dirty="0" smtClean="0">
              <a:latin typeface="+mn-lt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45085-394E-499B-B719-714ACF72D37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8893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+mn-lt"/>
              </a:rPr>
              <a:t>Verify </a:t>
            </a:r>
            <a:r>
              <a:rPr lang="en-US" sz="1200" b="0" dirty="0" smtClean="0">
                <a:latin typeface="+mn-lt"/>
              </a:rPr>
              <a:t>emergency service can conduct rescue entries.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200" b="0" dirty="0" smtClean="0">
                <a:latin typeface="+mn-lt"/>
              </a:rPr>
              <a:t>Tripod must be available and harness worn by all entrants for vertical entries greater than 5 feet.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45085-394E-499B-B719-714ACF72D37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9567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Training is required for both.</a:t>
            </a:r>
          </a:p>
          <a:p>
            <a:r>
              <a:rPr lang="en-US" dirty="0" smtClean="0"/>
              <a:t>Forced</a:t>
            </a:r>
            <a:r>
              <a:rPr lang="en-US" baseline="0" dirty="0" smtClean="0"/>
              <a:t> ventilation is required for both.</a:t>
            </a:r>
            <a:endParaRPr lang="en-US" dirty="0" smtClean="0"/>
          </a:p>
          <a:p>
            <a:r>
              <a:rPr lang="en-US" baseline="0" dirty="0" smtClean="0"/>
              <a:t>Attendants and supervisor duties are required for the permit-system.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45085-394E-499B-B719-714ACF72D37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278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12/7/2015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12/7/2015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12/7/2015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12/7/2015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12/7/2015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200" y="148437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48514">
            <a:solidFill>
              <a:srgbClr val="005D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7601711" y="835152"/>
            <a:ext cx="1767077" cy="3162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43043" y="929248"/>
            <a:ext cx="8372312" cy="381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45819" y="2586682"/>
            <a:ext cx="7966760" cy="1773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7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12/7/2015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457200"/>
            <a:ext cx="9151273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696479" y="5738274"/>
            <a:ext cx="1718310" cy="10002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3"/>
              </a:spcBef>
            </a:pPr>
            <a:endParaRPr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90550">
              <a:lnSpc>
                <a:spcPct val="100000"/>
              </a:lnSpc>
            </a:pP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Ji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20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Smith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95800" y="2817167"/>
            <a:ext cx="5715000" cy="18774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3000" b="1" spc="-85" dirty="0" smtClean="0">
                <a:latin typeface="Times New Roman"/>
                <a:cs typeface="Times New Roman"/>
              </a:rPr>
              <a:t> CONFINED SPACE</a:t>
            </a:r>
          </a:p>
          <a:p>
            <a:pPr marL="12700">
              <a:lnSpc>
                <a:spcPct val="100000"/>
              </a:lnSpc>
            </a:pPr>
            <a:endParaRPr lang="en-US" sz="3200" b="1" spc="-8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lang="en-US" sz="3000" b="1" spc="-85" dirty="0" smtClean="0">
                <a:latin typeface="Times New Roman"/>
                <a:cs typeface="Times New Roman"/>
              </a:rPr>
              <a:t>Understanding the Space Park Requirements</a:t>
            </a:r>
            <a:endParaRPr lang="en-US" sz="3000" b="1" spc="-85" dirty="0">
              <a:latin typeface="Times New Roman"/>
              <a:cs typeface="Times New Roman"/>
            </a:endParaRPr>
          </a:p>
        </p:txBody>
      </p:sp>
      <p:pic>
        <p:nvPicPr>
          <p:cNvPr id="1026" name="Picture 2" descr="Ventilation hoses provide air and exhaust toxic vapors during confined space entry. A guardrail would also be necessary to protect workers from potential falls.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1021" y="4800600"/>
            <a:ext cx="4000500" cy="2457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43" y="929248"/>
            <a:ext cx="8372312" cy="40011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6001643"/>
          </a:xfrm>
        </p:spPr>
        <p:txBody>
          <a:bodyPr/>
          <a:lstStyle/>
          <a:p>
            <a:r>
              <a:rPr lang="en-US" u="sng" dirty="0" smtClean="0"/>
              <a:t>Confined Space   </a:t>
            </a:r>
          </a:p>
          <a:p>
            <a:r>
              <a:rPr lang="en-US" b="0" dirty="0" smtClean="0"/>
              <a:t>Must meet three conditions</a:t>
            </a:r>
          </a:p>
          <a:p>
            <a:endParaRPr lang="en-US" dirty="0"/>
          </a:p>
          <a:p>
            <a:r>
              <a:rPr lang="en-US" dirty="0" smtClean="0"/>
              <a:t>Periodic</a:t>
            </a:r>
            <a:r>
              <a:rPr lang="en-US" b="0" dirty="0" smtClean="0"/>
              <a:t> air monitoring and</a:t>
            </a:r>
          </a:p>
          <a:p>
            <a:r>
              <a:rPr lang="en-US" b="0" dirty="0" smtClean="0"/>
              <a:t>provide documentation on form</a:t>
            </a:r>
          </a:p>
          <a:p>
            <a:endParaRPr lang="en-US" dirty="0" smtClean="0"/>
          </a:p>
          <a:p>
            <a:r>
              <a:rPr lang="en-US" b="0" dirty="0" smtClean="0"/>
              <a:t>Document inspection on form</a:t>
            </a:r>
          </a:p>
          <a:p>
            <a:r>
              <a:rPr lang="en-US" b="0" dirty="0"/>
              <a:t> </a:t>
            </a:r>
            <a:endParaRPr lang="en-US" b="0" dirty="0" smtClean="0"/>
          </a:p>
          <a:p>
            <a:r>
              <a:rPr lang="en-US" b="0" dirty="0" smtClean="0"/>
              <a:t>Competent person signs form</a:t>
            </a:r>
          </a:p>
          <a:p>
            <a:endParaRPr lang="en-US" b="0" dirty="0" smtClean="0"/>
          </a:p>
          <a:p>
            <a:endParaRPr lang="en-US" b="0" dirty="0" smtClean="0"/>
          </a:p>
          <a:p>
            <a:endParaRPr lang="en-US" b="0" dirty="0"/>
          </a:p>
          <a:p>
            <a:r>
              <a:rPr lang="en-US" b="0" dirty="0" smtClean="0"/>
              <a:t>Rescue equipment not required</a:t>
            </a:r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3"/>
          </p:nvPr>
        </p:nvSpPr>
        <p:spPr>
          <a:xfrm>
            <a:off x="5105400" y="1752362"/>
            <a:ext cx="4800600" cy="5601533"/>
          </a:xfrm>
        </p:spPr>
        <p:txBody>
          <a:bodyPr/>
          <a:lstStyle/>
          <a:p>
            <a:r>
              <a:rPr lang="en-US" u="sng" dirty="0" smtClean="0"/>
              <a:t>Permit-Required Confined Space</a:t>
            </a:r>
          </a:p>
          <a:p>
            <a:r>
              <a:rPr lang="en-US" b="0" dirty="0" smtClean="0"/>
              <a:t>Meets one or more </a:t>
            </a:r>
            <a:r>
              <a:rPr lang="en-US" dirty="0" smtClean="0"/>
              <a:t>additional</a:t>
            </a:r>
            <a:r>
              <a:rPr lang="en-US" b="0" dirty="0" smtClean="0"/>
              <a:t> conditions</a:t>
            </a:r>
          </a:p>
          <a:p>
            <a:r>
              <a:rPr lang="en-US" dirty="0" smtClean="0"/>
              <a:t>Continuous</a:t>
            </a:r>
            <a:r>
              <a:rPr lang="en-US" b="0" dirty="0" smtClean="0"/>
              <a:t> air monitoring and provide periodic documentation on permit</a:t>
            </a:r>
          </a:p>
          <a:p>
            <a:r>
              <a:rPr lang="en-US" b="0" dirty="0" smtClean="0"/>
              <a:t>Document inspection on permit</a:t>
            </a:r>
          </a:p>
          <a:p>
            <a:endParaRPr lang="en-US" b="0" dirty="0"/>
          </a:p>
          <a:p>
            <a:r>
              <a:rPr lang="en-US" b="0" dirty="0" smtClean="0"/>
              <a:t>Competent person signs the permit and ensures all contents are on the permit are addressed</a:t>
            </a:r>
          </a:p>
          <a:p>
            <a:endParaRPr lang="en-US" b="0" dirty="0"/>
          </a:p>
          <a:p>
            <a:r>
              <a:rPr lang="en-US" b="0" dirty="0" smtClean="0"/>
              <a:t>Rescue equipment is available</a:t>
            </a:r>
            <a:endParaRPr lang="en-US" b="0" dirty="0"/>
          </a:p>
          <a:p>
            <a:endParaRPr lang="en-US" u="sng" dirty="0"/>
          </a:p>
        </p:txBody>
      </p:sp>
      <p:pic>
        <p:nvPicPr>
          <p:cNvPr id="5" name="Picture 2" descr="https://upload.wikimedia.org/wikipedia/commons/thumb/9/90/Check_mark_23x20_02.svg/1081px-Check_mark_23x20_02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90" y="2212423"/>
            <a:ext cx="266280" cy="25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2286000" y="7178564"/>
            <a:ext cx="4570482" cy="400110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are some other requirements?</a:t>
            </a:r>
          </a:p>
        </p:txBody>
      </p:sp>
      <p:pic>
        <p:nvPicPr>
          <p:cNvPr id="17" name="Picture 2" descr="https://upload.wikimedia.org/wikipedia/commons/thumb/9/90/Check_mark_23x20_02.svg/1081px-Check_mark_23x20_02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26" y="2992071"/>
            <a:ext cx="266280" cy="25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https://upload.wikimedia.org/wikipedia/commons/thumb/9/90/Check_mark_23x20_02.svg/1081px-Check_mark_23x20_02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26" y="4255554"/>
            <a:ext cx="266280" cy="25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https://upload.wikimedia.org/wikipedia/commons/thumb/9/90/Check_mark_23x20_02.svg/1081px-Check_mark_23x20_02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04" y="5066318"/>
            <a:ext cx="266280" cy="25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https://upload.wikimedia.org/wikipedia/commons/thumb/9/90/Check_mark_23x20_02.svg/1081px-Check_mark_23x20_02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90" y="6580142"/>
            <a:ext cx="266280" cy="25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https://upload.wikimedia.org/wikipedia/commons/thumb/9/90/Check_mark_23x20_02.svg/1081px-Check_mark_23x20_02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274" y="2238697"/>
            <a:ext cx="266280" cy="25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https://upload.wikimedia.org/wikipedia/commons/thumb/9/90/Check_mark_23x20_02.svg/1081px-Check_mark_23x20_02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274" y="2992071"/>
            <a:ext cx="266280" cy="25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https://upload.wikimedia.org/wikipedia/commons/thumb/9/90/Check_mark_23x20_02.svg/1081px-Check_mark_23x20_02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274" y="4145192"/>
            <a:ext cx="266280" cy="25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https://upload.wikimedia.org/wikipedia/commons/thumb/9/90/Check_mark_23x20_02.svg/1081px-Check_mark_23x20_02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274" y="4940192"/>
            <a:ext cx="266280" cy="25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https://upload.wikimedia.org/wikipedia/commons/thumb/9/90/Check_mark_23x20_02.svg/1081px-Check_mark_23x20_02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274" y="6559118"/>
            <a:ext cx="266280" cy="25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1233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43" y="929248"/>
            <a:ext cx="8372312" cy="40011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57400"/>
            <a:ext cx="7966760" cy="2862322"/>
          </a:xfrm>
        </p:spPr>
        <p:txBody>
          <a:bodyPr/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Aerospace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Sector Procedure, Confined Space Entry, KO-0805, September 2015.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ESH&amp;M Compliance Manual – Space Systems, August 28, 2014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Safety and Environmental Rules for Contractors,  7847, January 2014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Confined Spaces in Construction, Subpart AA, effective August 3, 2015.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OSHA Interpretation Letters and the Confined Space Advisor.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55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43" y="929248"/>
            <a:ext cx="8372312" cy="400110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6618650"/>
            <a:ext cx="7229864" cy="707886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This is an overview of  contractor requirements and is not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a substitute for confined space training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1623848"/>
            <a:ext cx="7924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 confined space?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permit confined space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Space Park confined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the confined space requirements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“permit required” confined space requirements?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must be included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the permit?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must a contractor submit to ESH&amp;M for review?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75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43" y="929248"/>
            <a:ext cx="8372312" cy="400110"/>
          </a:xfrm>
        </p:spPr>
        <p:txBody>
          <a:bodyPr/>
          <a:lstStyle/>
          <a:p>
            <a:r>
              <a:rPr lang="en-US" dirty="0" smtClean="0"/>
              <a:t>WHAT IS A CONFINED SPACE?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57400"/>
            <a:ext cx="7966760" cy="338554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 smtClean="0"/>
              <a:t>A confined space is</a:t>
            </a:r>
            <a:r>
              <a:rPr lang="en-US" dirty="0" smtClean="0"/>
              <a:t>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arge enough and so configured that a person can bodily enter;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limited or restricted means of entry or exit;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designed for continuous occupancy.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966788" lvl="1" indent="-966788"/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 smtClean="0">
              <a:latin typeface="+mn-lt"/>
            </a:endParaRPr>
          </a:p>
          <a:p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248" y="3605454"/>
            <a:ext cx="4466873" cy="2523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75396" y="6172200"/>
            <a:ext cx="1293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E1 Air Wells</a:t>
            </a:r>
            <a:endParaRPr lang="en-US" dirty="0"/>
          </a:p>
        </p:txBody>
      </p:sp>
      <p:pic>
        <p:nvPicPr>
          <p:cNvPr id="1028" name="Picture 4" descr="http://www.advancedwaterproofing.net/sitebuildercontent/sitebuilderpictures/ElevatorPit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539655"/>
            <a:ext cx="3821879" cy="2709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315200" y="6217733"/>
            <a:ext cx="1341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Elevator Pits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257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43" y="929248"/>
            <a:ext cx="8372312" cy="400110"/>
          </a:xfrm>
        </p:spPr>
        <p:txBody>
          <a:bodyPr/>
          <a:lstStyle/>
          <a:p>
            <a:r>
              <a:rPr lang="en-US" dirty="0" smtClean="0"/>
              <a:t>WHAT IS PERMIT REQUIRED CONFINED SPACE?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81200"/>
            <a:ext cx="7966760" cy="301621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 smtClean="0"/>
              <a:t>A space that meets the definition of a confined space </a:t>
            </a:r>
            <a:r>
              <a:rPr lang="en-US" dirty="0" smtClean="0"/>
              <a:t>and </a:t>
            </a:r>
            <a:r>
              <a:rPr lang="en-US" b="0" dirty="0" smtClean="0"/>
              <a:t>has </a:t>
            </a:r>
            <a:r>
              <a:rPr lang="en-US" dirty="0" smtClean="0"/>
              <a:t>one</a:t>
            </a:r>
            <a:r>
              <a:rPr lang="en-US" b="0" dirty="0" smtClean="0"/>
              <a:t> the following characteristics: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Contains or has the potential to contain a hazardous atmosphere;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Contains any material that has a potential for engulfing the entrant such as water or fine powder;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walls which taper inwardly in which an entrant can be trapped; 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Contains any other recognized health and safety hazard e.g. potential  heat stress, live electrical equipment and unguarded machines.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399" y="4267200"/>
            <a:ext cx="18473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000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419" y="5185503"/>
            <a:ext cx="3657600" cy="206636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9725" y="5023945"/>
            <a:ext cx="1463675" cy="2590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17206" y="7319720"/>
            <a:ext cx="107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M3 1153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153400" y="6001434"/>
            <a:ext cx="1162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M3 1153 </a:t>
            </a:r>
          </a:p>
          <a:p>
            <a:r>
              <a:rPr lang="en-US" dirty="0" smtClean="0"/>
              <a:t>(Lid Open)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352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43" y="929248"/>
            <a:ext cx="8372312" cy="400110"/>
          </a:xfrm>
        </p:spPr>
        <p:txBody>
          <a:bodyPr/>
          <a:lstStyle/>
          <a:p>
            <a:r>
              <a:rPr lang="en-US" dirty="0" smtClean="0"/>
              <a:t>SPACE PARK CONFINED SPACES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752600"/>
            <a:ext cx="7966760" cy="480131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All</a:t>
            </a:r>
            <a:r>
              <a:rPr lang="en-US" b="0" dirty="0" smtClean="0"/>
              <a:t> confined spaces at SP are identified as permit-required confined spaces.</a:t>
            </a:r>
          </a:p>
          <a:p>
            <a:endParaRPr lang="en-US" b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 smtClean="0"/>
              <a:t>Hence,</a:t>
            </a:r>
            <a:r>
              <a:rPr lang="en-US" dirty="0" smtClean="0"/>
              <a:t> all</a:t>
            </a:r>
            <a:r>
              <a:rPr lang="en-US" b="0" dirty="0" smtClean="0"/>
              <a:t> confined spaces shall be treated as permit-required </a:t>
            </a:r>
            <a:r>
              <a:rPr lang="en-US" b="0" dirty="0"/>
              <a:t>c</a:t>
            </a:r>
            <a:r>
              <a:rPr lang="en-US" b="0" dirty="0" smtClean="0"/>
              <a:t>onfined spaces </a:t>
            </a:r>
            <a:r>
              <a:rPr lang="en-US" dirty="0" smtClean="0"/>
              <a:t>until evaluated at the location by a designated NG ESH (host employer), re-classified as a confined space in writing </a:t>
            </a:r>
            <a:r>
              <a:rPr lang="en-US" u="sng" dirty="0" smtClean="0"/>
              <a:t>and</a:t>
            </a:r>
            <a:r>
              <a:rPr lang="en-US" dirty="0" smtClean="0"/>
              <a:t> justified by a contractor documenting air monitoring and inspection data that all hazards have been eliminated prior to and during the duration of entry</a:t>
            </a:r>
            <a:r>
              <a:rPr lang="en-US" b="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b="0" dirty="0"/>
          </a:p>
        </p:txBody>
      </p:sp>
      <p:sp>
        <p:nvSpPr>
          <p:cNvPr id="4" name="TextBox 3"/>
          <p:cNvSpPr txBox="1"/>
          <p:nvPr/>
        </p:nvSpPr>
        <p:spPr>
          <a:xfrm>
            <a:off x="1676400" y="51816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172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43" y="929248"/>
            <a:ext cx="8372312" cy="400110"/>
          </a:xfrm>
        </p:spPr>
        <p:txBody>
          <a:bodyPr/>
          <a:lstStyle/>
          <a:p>
            <a:r>
              <a:rPr lang="en-US" dirty="0" smtClean="0"/>
              <a:t>CONFINED SPACE REQUIREMENTS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676400"/>
            <a:ext cx="8686800" cy="590931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All physical, electrical or mechanical hazards are eliminated through engineering controls so the </a:t>
            </a:r>
            <a:r>
              <a:rPr lang="en-US" sz="2400" dirty="0" smtClean="0"/>
              <a:t>only </a:t>
            </a:r>
            <a:r>
              <a:rPr lang="en-US" sz="2400" b="0" dirty="0" smtClean="0"/>
              <a:t>hazard is an actual or potential hazardous atmosphere;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Competent person ensures personal are trained;</a:t>
            </a:r>
            <a:endParaRPr lang="en-US" sz="24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“Forced” air ventilation alone is required and is sufficient to maintain the space safe for entry, </a:t>
            </a:r>
            <a:r>
              <a:rPr lang="en-US" sz="2400" dirty="0" smtClean="0"/>
              <a:t>but control of atmospheric hazard(s) through forced ventilation does NOT constitute elimination and thereby the space will be designated as permit required;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Competent person collects initial air monitoring and is able to provide inspection data </a:t>
            </a:r>
            <a:r>
              <a:rPr lang="en-US" sz="2400" dirty="0" smtClean="0"/>
              <a:t>prior to </a:t>
            </a:r>
            <a:r>
              <a:rPr lang="en-US" sz="2400" b="0" dirty="0" smtClean="0"/>
              <a:t>entry;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“Periodic” air monitoring is collected during entry duration;</a:t>
            </a: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Inspection and air monitoring data is documented and signed by the competent person;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Rescue equipment is not required; and</a:t>
            </a: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Post the SP NG Notification Tag prior to entry</a:t>
            </a:r>
            <a:r>
              <a:rPr lang="en-US" sz="2400" b="0" dirty="0"/>
              <a:t>.</a:t>
            </a:r>
            <a:endParaRPr lang="en-US" sz="2400" b="0" dirty="0" smtClean="0"/>
          </a:p>
        </p:txBody>
      </p:sp>
    </p:spTree>
    <p:extLst>
      <p:ext uri="{BB962C8B-B14F-4D97-AF65-F5344CB8AC3E}">
        <p14:creationId xmlns:p14="http://schemas.microsoft.com/office/powerpoint/2010/main" val="2717619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43" y="929248"/>
            <a:ext cx="8372312" cy="400110"/>
          </a:xfrm>
        </p:spPr>
        <p:txBody>
          <a:bodyPr/>
          <a:lstStyle/>
          <a:p>
            <a:r>
              <a:rPr lang="en-US" dirty="0" smtClean="0"/>
              <a:t>PERMIT CONFINED SPACE REQUIREMENTS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676400"/>
            <a:ext cx="7966760" cy="5201424"/>
          </a:xfrm>
        </p:spPr>
        <p:txBody>
          <a:bodyPr/>
          <a:lstStyle/>
          <a:p>
            <a:r>
              <a:rPr lang="en-US" sz="2400" b="0" dirty="0" smtClean="0"/>
              <a:t>Prior to entry, NG ESH informs the contractor of: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The hazards or potential hazards; and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Any previous contractor or host employer actions implemented for entrant protection.</a:t>
            </a:r>
          </a:p>
          <a:p>
            <a:endParaRPr lang="en-US" sz="2400" b="0" dirty="0"/>
          </a:p>
          <a:p>
            <a:r>
              <a:rPr lang="en-US" sz="2400" b="0" dirty="0" smtClean="0"/>
              <a:t>The Contractor must ensure the: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Competent person or supervisor completes the permit;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Personnel are trained;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Rescue procedures are known and rescue equipment is available;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Permit and SP NG Notification </a:t>
            </a:r>
            <a:r>
              <a:rPr lang="en-US" sz="2400" b="0" dirty="0"/>
              <a:t>T</a:t>
            </a:r>
            <a:r>
              <a:rPr lang="en-US" sz="2400" b="0" dirty="0" smtClean="0"/>
              <a:t>ag is posted at  the entry;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Continuous “forced” ventilation is provided; </a:t>
            </a:r>
            <a:r>
              <a:rPr lang="en-US" sz="2400" dirty="0" smtClean="0"/>
              <a:t>and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Air monitoring conducted “continuously”.</a:t>
            </a:r>
            <a:endParaRPr lang="en-US" sz="24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010074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43" y="929248"/>
            <a:ext cx="8372312" cy="400110"/>
          </a:xfrm>
        </p:spPr>
        <p:txBody>
          <a:bodyPr/>
          <a:lstStyle/>
          <a:p>
            <a:r>
              <a:rPr lang="en-US" dirty="0" smtClean="0"/>
              <a:t>PERMIT CONTENTS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600200"/>
            <a:ext cx="7966760" cy="480131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Purpose of entry;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Date and duration of entry;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List of authorized entrants;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Name of attendant and supervisor;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Acceptable entry and air monitoring limits;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Air monitoring results with competent person’s initials;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Physical and atmospheric hazards;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Controls such as LOTO and ventilation;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Communication method;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Emergency services phone no.;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Equipment such as type of PPE to be worn, air monitoring, and rescue; and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Any additional permits required such as hot work.</a:t>
            </a:r>
          </a:p>
        </p:txBody>
      </p:sp>
    </p:spTree>
    <p:extLst>
      <p:ext uri="{BB962C8B-B14F-4D97-AF65-F5344CB8AC3E}">
        <p14:creationId xmlns:p14="http://schemas.microsoft.com/office/powerpoint/2010/main" val="26314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43" y="929248"/>
            <a:ext cx="8372312" cy="400110"/>
          </a:xfrm>
        </p:spPr>
        <p:txBody>
          <a:bodyPr/>
          <a:lstStyle/>
          <a:p>
            <a:r>
              <a:rPr lang="en-US" dirty="0" smtClean="0"/>
              <a:t>DOCUMENTATION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981200"/>
            <a:ext cx="7966760" cy="5170646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 smtClean="0"/>
              <a:t>The following documentation is required by ESH to review at least 5 days prior to any contractor entry into a </a:t>
            </a:r>
            <a:r>
              <a:rPr lang="en-US" dirty="0" smtClean="0"/>
              <a:t>permit required confined space</a:t>
            </a:r>
            <a:r>
              <a:rPr lang="en-US" b="0" dirty="0" smtClean="0"/>
              <a:t>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Contractors confined space program;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 for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confined space entry or re-classification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permit required confined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space entry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Permit system for preparation, issuance and cancelation of permits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Permit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Safe entry procedures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Rescue procedures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Confined space training certificates;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Electrical, fall protection, respirator FA/CPR or other training as applicable;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Calibration certificate for applicable air monitoring equipment.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997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lete xmlns="03844916-8be2-4606-8d5e-9c05b0ba38ee" xsi:nil="true"/>
    <Description0 xmlns="03844916-8be2-4606-8d5e-9c05b0ba38ee" xsi:nil="true"/>
    <DocumentType xmlns="3ee67091-802d-44d5-a08d-fc8a69113cfc">18</DocumentType>
    <IconOverlay xmlns="http://schemas.microsoft.com/sharepoint/v4" xsi:nil="true"/>
    <RevisionDate xmlns="03844916-8be2-4606-8d5e-9c05b0ba38ee" xsi:nil="true"/>
    <RevisionNumber xmlns="03844916-8be2-4606-8d5e-9c05b0ba38ee" xsi:nil="true"/>
    <ExcelID xmlns="03844916-8be2-4606-8d5e-9c05b0ba38ee" xsi:nil="true"/>
    <DocumentName xmlns="3ee67091-802d-44d5-a08d-fc8a69113cfc">1297</DocumentName>
    <RevisionDateText xmlns="03844916-8be2-4606-8d5e-9c05b0ba38e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FA732EB2E03A42BEA0C7E367F049E0" ma:contentTypeVersion="40" ma:contentTypeDescription="Create a new document." ma:contentTypeScope="" ma:versionID="2791aba6963d4de6e6846e25e546d0db">
  <xsd:schema xmlns:xsd="http://www.w3.org/2001/XMLSchema" xmlns:xs="http://www.w3.org/2001/XMLSchema" xmlns:p="http://schemas.microsoft.com/office/2006/metadata/properties" xmlns:ns2="03844916-8be2-4606-8d5e-9c05b0ba38ee" xmlns:ns3="3ee67091-802d-44d5-a08d-fc8a69113cfc" xmlns:ns4="http://schemas.microsoft.com/sharepoint/v4" targetNamespace="http://schemas.microsoft.com/office/2006/metadata/properties" ma:root="true" ma:fieldsID="c587438673ef135608a2fcd4dab4fc7b" ns2:_="" ns3:_="" ns4:_="">
    <xsd:import namespace="03844916-8be2-4606-8d5e-9c05b0ba38ee"/>
    <xsd:import namespace="3ee67091-802d-44d5-a08d-fc8a69113cfc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Description0" minOccurs="0"/>
                <xsd:element ref="ns2:RevisionNumber" minOccurs="0"/>
                <xsd:element ref="ns2:RevisionDate" minOccurs="0"/>
                <xsd:element ref="ns2:ExcelID" minOccurs="0"/>
                <xsd:element ref="ns2:RevisionDateText" minOccurs="0"/>
                <xsd:element ref="ns2:Delete" minOccurs="0"/>
                <xsd:element ref="ns3:DocumentName"/>
                <xsd:element ref="ns3:DocumentType" minOccurs="0"/>
                <xsd:element ref="ns4:IconOverlay" minOccurs="0"/>
                <xsd:element ref="ns3:Document_x0020_Name_x003a_Prime_x0020_Contract_x0020_Number" minOccurs="0"/>
                <xsd:element ref="ns3:Document_x0020_Name_x003a_Sector0" minOccurs="0"/>
                <xsd:element ref="ns3:Document_x0020_Name_x003a_DataType" minOccurs="0"/>
                <xsd:element ref="ns3:Document_x0020_Name_x003a_DocumentSortOrder" minOccurs="0"/>
                <xsd:element ref="ns3:Document_x0020_Name_x003a_TTerm" minOccurs="0"/>
                <xsd:element ref="ns3:Document_x0020_Type_x003a_Document_x0020_Type_x0020_Summa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844916-8be2-4606-8d5e-9c05b0ba38ee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indexed="true" ma:internalName="Description0">
      <xsd:simpleType>
        <xsd:restriction base="dms:Text">
          <xsd:maxLength value="255"/>
        </xsd:restriction>
      </xsd:simpleType>
    </xsd:element>
    <xsd:element name="RevisionNumber" ma:index="9" nillable="true" ma:displayName="Revision Number" ma:indexed="true" ma:internalName="RevisionNumber">
      <xsd:simpleType>
        <xsd:restriction base="dms:Text">
          <xsd:maxLength value="255"/>
        </xsd:restriction>
      </xsd:simpleType>
    </xsd:element>
    <xsd:element name="RevisionDate" ma:index="10" nillable="true" ma:displayName="Revision Date" ma:format="DateOnly" ma:indexed="true" ma:internalName="RevisionDate">
      <xsd:simpleType>
        <xsd:restriction base="dms:DateTime"/>
      </xsd:simpleType>
    </xsd:element>
    <xsd:element name="ExcelID" ma:index="11" nillable="true" ma:displayName="Excel ID" ma:internalName="ExcelID" ma:percentage="FALSE">
      <xsd:simpleType>
        <xsd:restriction base="dms:Number"/>
      </xsd:simpleType>
    </xsd:element>
    <xsd:element name="RevisionDateText" ma:index="12" nillable="true" ma:displayName="RevisionDateText" ma:internalName="RevisionDateText">
      <xsd:simpleType>
        <xsd:restriction base="dms:Text">
          <xsd:maxLength value="255"/>
        </xsd:restriction>
      </xsd:simpleType>
    </xsd:element>
    <xsd:element name="Delete" ma:index="13" nillable="true" ma:displayName="Delete" ma:internalName="Delet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e67091-802d-44d5-a08d-fc8a69113cfc" elementFormDefault="qualified">
    <xsd:import namespace="http://schemas.microsoft.com/office/2006/documentManagement/types"/>
    <xsd:import namespace="http://schemas.microsoft.com/office/infopath/2007/PartnerControls"/>
    <xsd:element name="DocumentName" ma:index="15" ma:displayName="Document Name" ma:indexed="true" ma:list="{ef1b7282-71a3-43af-a8f9-42ec96393dd0}" ma:internalName="DocumentName" ma:showField="Title" ma:web="96eb8900-7add-4095-9642-663d410a6921">
      <xsd:simpleType>
        <xsd:restriction base="dms:Lookup"/>
      </xsd:simpleType>
    </xsd:element>
    <xsd:element name="DocumentType" ma:index="16" nillable="true" ma:displayName="Document Type" ma:list="{5eda54ac-912a-42b1-aaf5-016644873628}" ma:internalName="DocumentType" ma:readOnly="false" ma:showField="Title" ma:web="96eb8900-7add-4095-9642-663d410a6921">
      <xsd:simpleType>
        <xsd:restriction base="dms:Lookup"/>
      </xsd:simpleType>
    </xsd:element>
    <xsd:element name="Document_x0020_Name_x003a_Prime_x0020_Contract_x0020_Number" ma:index="18" nillable="true" ma:displayName="Document Name:Prime Contract Number" ma:list="{ef1b7282-71a3-43af-a8f9-42ec96393dd0}" ma:internalName="Document_x0020_Name_x003a_Prime_x0020_Contract_x0020_Number" ma:readOnly="true" ma:showField="PrimeContractNumber" ma:web="96eb8900-7add-4095-9642-663d410a6921">
      <xsd:simpleType>
        <xsd:restriction base="dms:Lookup"/>
      </xsd:simpleType>
    </xsd:element>
    <xsd:element name="Document_x0020_Name_x003a_Sector0" ma:index="19" nillable="true" ma:displayName="Document Name:Sector0" ma:list="{ef1b7282-71a3-43af-a8f9-42ec96393dd0}" ma:internalName="Document_x0020_Name_x003a_Sector0" ma:readOnly="true" ma:showField="Sector0" ma:web="96eb8900-7add-4095-9642-663d410a6921">
      <xsd:simpleType>
        <xsd:restriction base="dms:Lookup"/>
      </xsd:simpleType>
    </xsd:element>
    <xsd:element name="Document_x0020_Name_x003a_DataType" ma:index="20" nillable="true" ma:displayName="Document Name:DataType" ma:list="{ef1b7282-71a3-43af-a8f9-42ec96393dd0}" ma:internalName="Document_x0020_Name_x003a_DataType" ma:readOnly="true" ma:showField="DataType0" ma:web="96eb8900-7add-4095-9642-663d410a6921">
      <xsd:simpleType>
        <xsd:restriction base="dms:Lookup"/>
      </xsd:simpleType>
    </xsd:element>
    <xsd:element name="Document_x0020_Name_x003a_DocumentSortOrder" ma:index="21" nillable="true" ma:displayName="Document Name:DocumentSortOrder" ma:list="{ef1b7282-71a3-43af-a8f9-42ec96393dd0}" ma:internalName="Document_x0020_Name_x003a_DocumentSortOrder" ma:readOnly="true" ma:showField="DocumentSortOrder" ma:web="96eb8900-7add-4095-9642-663d410a6921">
      <xsd:simpleType>
        <xsd:restriction base="dms:Lookup"/>
      </xsd:simpleType>
    </xsd:element>
    <xsd:element name="Document_x0020_Name_x003a_TTerm" ma:index="22" nillable="true" ma:displayName="Document Name:TTerm" ma:list="{ef1b7282-71a3-43af-a8f9-42ec96393dd0}" ma:internalName="Document_x0020_Name_x003a_TTerm" ma:readOnly="true" ma:showField="TTerm0" ma:web="96eb8900-7add-4095-9642-663d410a6921">
      <xsd:simpleType>
        <xsd:restriction base="dms:Lookup"/>
      </xsd:simpleType>
    </xsd:element>
    <xsd:element name="Document_x0020_Type_x003a_Document_x0020_Type_x0020_Summary" ma:index="23" nillable="true" ma:displayName="Document Type:Document Type Summary" ma:list="{5eda54ac-912a-42b1-aaf5-016644873628}" ma:internalName="Document_x0020_Type_x003a_Document_x0020_Type_x0020_Summary" ma:readOnly="true" ma:showField="DocumentTypeSummary" ma:web="96eb8900-7add-4095-9642-663d410a6921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7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C63AE8B-D8EE-4D88-8703-DA934AE37A7F}"/>
</file>

<file path=customXml/itemProps2.xml><?xml version="1.0" encoding="utf-8"?>
<ds:datastoreItem xmlns:ds="http://schemas.openxmlformats.org/officeDocument/2006/customXml" ds:itemID="{0958E781-8D6C-4484-8750-8FC39DE17DFA}"/>
</file>

<file path=customXml/itemProps3.xml><?xml version="1.0" encoding="utf-8"?>
<ds:datastoreItem xmlns:ds="http://schemas.openxmlformats.org/officeDocument/2006/customXml" ds:itemID="{4BED3CF1-4027-493B-A56C-767015A87F4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2083</TotalTime>
  <Words>1084</Words>
  <Application>Microsoft Office PowerPoint</Application>
  <PresentationFormat>Custom</PresentationFormat>
  <Paragraphs>142</Paragraphs>
  <Slides>11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AGENDA</vt:lpstr>
      <vt:lpstr>WHAT IS A CONFINED SPACE?</vt:lpstr>
      <vt:lpstr>WHAT IS PERMIT REQUIRED CONFINED SPACE?</vt:lpstr>
      <vt:lpstr>SPACE PARK CONFINED SPACES</vt:lpstr>
      <vt:lpstr>CONFINED SPACE REQUIREMENTS</vt:lpstr>
      <vt:lpstr>PERMIT CONFINED SPACE REQUIREMENTS</vt:lpstr>
      <vt:lpstr>PERMIT CONTENTS</vt:lpstr>
      <vt:lpstr>DOCUMENTATION </vt:lpstr>
      <vt:lpstr>SUMMARY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FAA vs Cranes.pptx</dc:title>
  <dc:creator>s078570</dc:creator>
  <cp:lastModifiedBy>Smith, James (AS)</cp:lastModifiedBy>
  <cp:revision>160</cp:revision>
  <dcterms:created xsi:type="dcterms:W3CDTF">2015-07-01T14:49:42Z</dcterms:created>
  <dcterms:modified xsi:type="dcterms:W3CDTF">2015-12-07T16:18:28Z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2014-05-01T00:00:00Z</vt:filetime>
  </property>
  <property fmtid="{D5CDD505-2E9C-101B-9397-08002B2CF9AE}" pid="3" name="LastSaved">
    <vt:filetime>2015-07-01T00:00:00Z</vt:filetime>
  </property>
  <property fmtid="{D5CDD505-2E9C-101B-9397-08002B2CF9AE}" pid="4" name="ContentTypeId">
    <vt:lpwstr>0x010100E3FA732EB2E03A42BEA0C7E367F049E0</vt:lpwstr>
  </property>
  <property fmtid="{D5CDD505-2E9C-101B-9397-08002B2CF9AE}" pid="5" name="Order">
    <vt:r8>241000</vt:r8>
  </property>
  <property fmtid="{D5CDD505-2E9C-101B-9397-08002B2CF9AE}" pid="6" name="TemplateUrl">
    <vt:lpwstr/>
  </property>
  <property fmtid="{D5CDD505-2E9C-101B-9397-08002B2CF9AE}" pid="7" name="URL">
    <vt:lpwstr/>
  </property>
  <property fmtid="{D5CDD505-2E9C-101B-9397-08002B2CF9AE}" pid="8" name="xd_Signature">
    <vt:bool>false</vt:bool>
  </property>
  <property fmtid="{D5CDD505-2E9C-101B-9397-08002B2CF9AE}" pid="9" name="xd_ProgID">
    <vt:lpwstr/>
  </property>
  <property fmtid="{D5CDD505-2E9C-101B-9397-08002B2CF9AE}" pid="10" name="_SourceUrl">
    <vt:lpwstr/>
  </property>
  <property fmtid="{D5CDD505-2E9C-101B-9397-08002B2CF9AE}" pid="11" name="_SharedFileIndex">
    <vt:lpwstr/>
  </property>
  <property fmtid="{D5CDD505-2E9C-101B-9397-08002B2CF9AE}" pid="12" name="display_urn">
    <vt:lpwstr>Link, Jim (ESS)</vt:lpwstr>
  </property>
</Properties>
</file>