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notesMasterIdLst>
    <p:notesMasterId r:id="rId7"/>
  </p:notesMasterIdLst>
  <p:sldIdLst>
    <p:sldId id="290" r:id="rId5"/>
    <p:sldId id="287" r:id="rId6"/>
  </p:sldIdLst>
  <p:sldSz cx="12192000" cy="6858000"/>
  <p:notesSz cx="6858000" cy="9144000"/>
  <p:defaultTextStyle>
    <a:defPPr>
      <a:defRPr lang="en-US"/>
    </a:defPPr>
    <a:lvl1pPr marL="0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70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40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409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879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348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819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288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758" algn="l" defTabSz="41147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F7E8D1"/>
    <a:srgbClr val="F7F7F7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 snapToGrid="0">
      <p:cViewPr>
        <p:scale>
          <a:sx n="110" d="100"/>
          <a:sy n="110" d="100"/>
        </p:scale>
        <p:origin x="51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CFA13-7972-4ED5-9395-3579A1526A55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96FB2-DA39-40B0-88D1-A855D5B9E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2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 Slide: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283A894A-A7CA-2746-BA3E-4F6D8654CA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49388" y="5122045"/>
            <a:ext cx="4887528" cy="493003"/>
          </a:xfrm>
        </p:spPr>
        <p:txBody>
          <a:bodyPr anchor="b" anchorCtr="0">
            <a:noAutofit/>
          </a:bodyPr>
          <a:lstStyle>
            <a:lvl1pPr marL="0" indent="0" algn="r">
              <a:lnSpc>
                <a:spcPct val="100000"/>
              </a:lnSpc>
              <a:buFontTx/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11432" indent="0" algn="r">
              <a:lnSpc>
                <a:spcPct val="100000"/>
              </a:lnSpc>
              <a:buFontTx/>
              <a:buNone/>
              <a:defRPr sz="1680">
                <a:solidFill>
                  <a:schemeClr val="tx1"/>
                </a:solidFill>
              </a:defRPr>
            </a:lvl2pPr>
            <a:lvl3pPr marL="822862" indent="0" algn="r">
              <a:lnSpc>
                <a:spcPct val="100000"/>
              </a:lnSpc>
              <a:buFontTx/>
              <a:buNone/>
              <a:defRPr sz="1440">
                <a:solidFill>
                  <a:schemeClr val="tx1"/>
                </a:solidFill>
              </a:defRPr>
            </a:lvl3pPr>
            <a:lvl4pPr marL="1234292" indent="0" algn="r">
              <a:buFontTx/>
              <a:buNone/>
              <a:defRPr/>
            </a:lvl4pPr>
            <a:lvl5pPr marL="1645726" indent="0" algn="r">
              <a:buFontTx/>
              <a:buNone/>
              <a:defRPr/>
            </a:lvl5pPr>
          </a:lstStyle>
          <a:p>
            <a:pPr algn="r"/>
            <a:r>
              <a:rPr lang="en-US" b="1" dirty="0" smtClean="0">
                <a:ea typeface="Futura Maxi Book" charset="0"/>
              </a:rPr>
              <a:t>Speaker’s name, </a:t>
            </a:r>
            <a:r>
              <a:rPr lang="en-US" b="1" dirty="0">
                <a:ea typeface="Futura Maxi Book" charset="0"/>
              </a:rPr>
              <a:t>Arial Bold 18pt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68FECBAD-8692-5845-BDBF-298A3C12C1C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49393" y="5947873"/>
            <a:ext cx="4887528" cy="280531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Date, Arial 12pt</a:t>
            </a:r>
            <a:endParaRPr lang="en-US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35513F1C-CBA6-2F47-B850-080671ECD04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9397" y="5515628"/>
            <a:ext cx="4887529" cy="378725"/>
          </a:xfrm>
        </p:spPr>
        <p:txBody>
          <a:bodyPr anchor="t" anchorCtr="0">
            <a:noAutofit/>
          </a:bodyPr>
          <a:lstStyle>
            <a:lvl1pPr marL="0" indent="0" algn="r">
              <a:buNone/>
              <a:defRPr sz="1867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Speaker’s </a:t>
            </a:r>
            <a:r>
              <a:rPr lang="en-US" dirty="0" smtClean="0"/>
              <a:t>Title, </a:t>
            </a:r>
            <a:r>
              <a:rPr lang="en-US" dirty="0"/>
              <a:t>Arial 14pt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0731" y="424366"/>
            <a:ext cx="2126708" cy="471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9897" y="1275987"/>
            <a:ext cx="10024967" cy="2387600"/>
          </a:xfrm>
        </p:spPr>
        <p:txBody>
          <a:bodyPr anchor="b">
            <a:normAutofit/>
          </a:bodyPr>
          <a:lstStyle>
            <a:lvl1pPr algn="l">
              <a:defRPr sz="4267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ea typeface="Futura Maxi" charset="0"/>
              </a:rPr>
              <a:t>Main Title Slide: Option A  </a:t>
            </a:r>
            <a:br>
              <a:rPr lang="en-US" dirty="0">
                <a:ea typeface="Futura Maxi" charset="0"/>
              </a:rPr>
            </a:br>
            <a:r>
              <a:rPr lang="en-US" dirty="0">
                <a:ea typeface="Futura Maxi" charset="0"/>
              </a:rPr>
              <a:t>Arial Bold 32pt</a:t>
            </a:r>
            <a:r>
              <a:rPr lang="en-US" dirty="0" smtClean="0">
                <a:ea typeface="Futura Maxi" charset="0"/>
              </a:rPr>
              <a:t>. Capitalize Each Word</a:t>
            </a:r>
            <a:endParaRPr lang="en-US" dirty="0">
              <a:ea typeface="Futura Maxi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28807C-599E-FE40-B4B6-C20841F7EC16}"/>
              </a:ext>
            </a:extLst>
          </p:cNvPr>
          <p:cNvSpPr/>
          <p:nvPr/>
        </p:nvSpPr>
        <p:spPr>
          <a:xfrm>
            <a:off x="729745" y="4008221"/>
            <a:ext cx="574285" cy="72547"/>
          </a:xfrm>
          <a:prstGeom prst="rect">
            <a:avLst/>
          </a:prstGeom>
          <a:solidFill>
            <a:srgbClr val="0026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>
              <a:solidFill>
                <a:srgbClr val="00269A"/>
              </a:solidFill>
            </a:endParaRP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4CB70EB1-08D5-5E4A-9302-42CECF7642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2752" y="6655640"/>
            <a:ext cx="3809952" cy="213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kern="0" smtClean="0"/>
              <a:t>Northrop Grumman Proprietary Level I</a:t>
            </a:r>
            <a:endParaRPr lang="en-US" dirty="0"/>
          </a:p>
        </p:txBody>
      </p:sp>
      <p:sp>
        <p:nvSpPr>
          <p:cNvPr id="42" name="Slide Number Placeholder 1">
            <a:extLst>
              <a:ext uri="{FF2B5EF4-FFF2-40B4-BE49-F238E27FC236}">
                <a16:creationId xmlns:a16="http://schemas.microsoft.com/office/drawing/2014/main" id="{9659D223-22FF-754A-9330-AB73BC16D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3013" y="63563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fld id="{ED3F6F3E-6C4A-44F9-927A-AC9C13176B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69896" y="4304380"/>
            <a:ext cx="10024533" cy="654051"/>
          </a:xfrm>
        </p:spPr>
        <p:txBody>
          <a:bodyPr>
            <a:normAutofit/>
          </a:bodyPr>
          <a:lstStyle>
            <a:lvl1pPr marL="0" indent="0">
              <a:buNone/>
              <a:defRPr sz="2400" b="0"/>
            </a:lvl1pPr>
          </a:lstStyle>
          <a:p>
            <a:pPr lvl="0"/>
            <a:r>
              <a:rPr lang="en-US" dirty="0" smtClean="0"/>
              <a:t>No Pic Option Subtitle, Arial 18pt</a:t>
            </a:r>
          </a:p>
        </p:txBody>
      </p:sp>
    </p:spTree>
    <p:extLst>
      <p:ext uri="{BB962C8B-B14F-4D97-AF65-F5344CB8AC3E}">
        <p14:creationId xmlns:p14="http://schemas.microsoft.com/office/powerpoint/2010/main" val="54617529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Bulleted Content (Less Cop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B38A006-D3EA-5649-B396-723AD345A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2752" y="6655640"/>
            <a:ext cx="3809952" cy="213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kern="0" dirty="0" smtClean="0"/>
              <a:t>Northrop Grumman Proprietary Level I</a:t>
            </a:r>
            <a:endParaRPr lang="en-US" dirty="0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3886CE9E-EB04-DC49-B621-EC8CE09B6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3013" y="63563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2">
                    <a:lumMod val="50000"/>
                    <a:lumOff val="50000"/>
                  </a:schemeClr>
                </a:solidFill>
              </a:defRPr>
            </a:lvl1pPr>
          </a:lstStyle>
          <a:p>
            <a:fld id="{ED3F6F3E-6C4A-44F9-927A-AC9C13176B8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5E095C2-C635-DA4D-ABA6-B9EFFB7DB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3423" y="140681"/>
            <a:ext cx="9564128" cy="92171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Main H Font: Arial Bold 24pt</a:t>
            </a:r>
            <a:r>
              <a:rPr lang="en-US" dirty="0" smtClean="0"/>
              <a:t>. (light content)</a:t>
            </a:r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C908801-D684-B641-8FDA-B4980972C65F}"/>
              </a:ext>
            </a:extLst>
          </p:cNvPr>
          <p:cNvCxnSpPr>
            <a:cxnSpLocks/>
          </p:cNvCxnSpPr>
          <p:nvPr/>
        </p:nvCxnSpPr>
        <p:spPr>
          <a:xfrm>
            <a:off x="208504" y="1061931"/>
            <a:ext cx="1177499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E5A13C3-637C-704A-83D2-665B7CA2801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3421" y="1333794"/>
            <a:ext cx="10830952" cy="482002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80"/>
              </a:spcBef>
              <a:spcAft>
                <a:spcPts val="720"/>
              </a:spcAft>
              <a:buFont typeface="Arial" panose="020B0604020202020204" pitchFamily="34" charset="0"/>
              <a:buNone/>
              <a:defRPr sz="2400" b="0">
                <a:solidFill>
                  <a:schemeClr val="tx2"/>
                </a:solidFill>
              </a:defRPr>
            </a:lvl1pPr>
            <a:lvl2pPr marL="209540" indent="-209540">
              <a:lnSpc>
                <a:spcPct val="100000"/>
              </a:lnSpc>
              <a:spcBef>
                <a:spcPts val="360"/>
              </a:spcBef>
              <a:spcAft>
                <a:spcPts val="360"/>
              </a:spcAft>
              <a:defRPr lang="en-US" sz="1867" kern="120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45749" indent="-177157">
              <a:spcBef>
                <a:spcPts val="360"/>
              </a:spcBef>
              <a:spcAft>
                <a:spcPts val="360"/>
              </a:spcAft>
              <a:buFont typeface="Arial" panose="020B0604020202020204" pitchFamily="34" charset="0"/>
              <a:buChar char="–"/>
              <a:defRPr sz="1400">
                <a:solidFill>
                  <a:schemeClr val="tx2"/>
                </a:solidFill>
              </a:defRPr>
            </a:lvl3pPr>
            <a:lvl4pPr>
              <a:defRPr sz="1680">
                <a:solidFill>
                  <a:schemeClr val="accent3"/>
                </a:solidFill>
              </a:defRPr>
            </a:lvl4pPr>
            <a:lvl5pPr>
              <a:defRPr sz="168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 Arial 18 pt.</a:t>
            </a:r>
          </a:p>
          <a:p>
            <a:pPr lvl="1"/>
            <a:r>
              <a:rPr lang="en-US" dirty="0" smtClean="0"/>
              <a:t>First level indent</a:t>
            </a:r>
            <a:endParaRPr lang="en-US" dirty="0"/>
          </a:p>
          <a:p>
            <a:pPr lvl="2"/>
            <a:r>
              <a:rPr lang="en-US" dirty="0" smtClean="0"/>
              <a:t>Second level indent</a:t>
            </a:r>
            <a:endParaRPr lang="en-US" dirty="0"/>
          </a:p>
        </p:txBody>
      </p:sp>
      <p:pic>
        <p:nvPicPr>
          <p:cNvPr id="10" name="Picture 9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8537" y="193764"/>
            <a:ext cx="1584960" cy="3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7248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625D5C-AEDE-114B-B3DF-721CCF78433A}"/>
              </a:ext>
            </a:extLst>
          </p:cNvPr>
          <p:cNvSpPr/>
          <p:nvPr/>
        </p:nvSpPr>
        <p:spPr>
          <a:xfrm>
            <a:off x="205408" y="199511"/>
            <a:ext cx="11774949" cy="6483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2167" y="2937369"/>
            <a:ext cx="4945829" cy="1097280"/>
          </a:xfrm>
          <a:prstGeom prst="rect">
            <a:avLst/>
          </a:prstGeom>
        </p:spPr>
      </p:pic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16AC40C8-BB69-4C4B-BE90-4512F04AB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2752" y="6655640"/>
            <a:ext cx="3809952" cy="213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34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3152"/>
            <a:ext cx="89408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02081"/>
            <a:ext cx="11176000" cy="4524333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54CD2-D44E-4D5D-AD9E-ED3D9EFBC035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Rectangle 8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F6F3E-6C4A-44F9-927A-AC9C13176B8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0987" y="6657946"/>
            <a:ext cx="5410028" cy="200055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ctr">
              <a:defRPr sz="700" baseline="0">
                <a:solidFill>
                  <a:srgbClr val="FF0000"/>
                </a:solidFill>
                <a:latin typeface="Arial Narrow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9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3" y="365125"/>
            <a:ext cx="81355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9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575F98-D1F6-0C4D-8B66-1F493D1F33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2752" y="6655640"/>
            <a:ext cx="3809952" cy="213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kern="0" smtClean="0"/>
              <a:t>Northrop Grumman Proprietary Level I</a:t>
            </a:r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F252750-81FB-EA46-95AF-4A0663508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63013" y="63563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D3F6F3E-6C4A-44F9-927A-AC9C13176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2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4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22862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rgbClr val="00269A"/>
          </a:solidFill>
          <a:latin typeface="+mj-lt"/>
          <a:ea typeface="+mj-ea"/>
          <a:cs typeface="+mj-cs"/>
        </a:defRPr>
      </a:lvl1pPr>
    </p:titleStyle>
    <p:bodyStyle>
      <a:lvl1pPr marL="205714" indent="-205714" algn="l" defTabSz="822862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1pPr>
      <a:lvl2pPr marL="617147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28576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3pPr>
      <a:lvl4pPr marL="1440007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4pPr>
      <a:lvl5pPr marL="1851440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5pPr>
      <a:lvl6pPr marL="2262866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300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5730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162" indent="-205714" algn="l" defTabSz="822862" rtl="0" eaLnBrk="1" latinLnBrk="0" hangingPunct="1">
        <a:lnSpc>
          <a:spcPct val="90000"/>
        </a:lnSpc>
        <a:spcBef>
          <a:spcPts val="449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32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862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292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726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155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584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015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446" algn="l" defTabSz="822862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BIR@NGC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to Engage with the Northrop Grumman SBIR Team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4611" y="1177359"/>
            <a:ext cx="3709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#1 – Fill out the Northrop Grumman Technology Summary Template (access via website)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3059" y="2660380"/>
            <a:ext cx="3315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#2 – Email your completed form to SBIR@NGC.com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11949"/>
          <a:stretch/>
        </p:blipFill>
        <p:spPr>
          <a:xfrm>
            <a:off x="5108740" y="3308023"/>
            <a:ext cx="2063905" cy="184185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45605" y="3827118"/>
            <a:ext cx="3484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#3 – Northrop Grumman SBIR Team will Review &amp; Engage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8944" r="15973"/>
          <a:stretch/>
        </p:blipFill>
        <p:spPr>
          <a:xfrm>
            <a:off x="7950819" y="4655183"/>
            <a:ext cx="3796991" cy="1052971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304800" y="6477000"/>
            <a:ext cx="11678093" cy="3030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Northrop Grumman Wants to Work with You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700" t="1242" r="1192" b="1246"/>
          <a:stretch/>
        </p:blipFill>
        <p:spPr>
          <a:xfrm>
            <a:off x="333375" y="2024063"/>
            <a:ext cx="4005263" cy="2243137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8182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Project Title:  </a:t>
            </a:r>
            <a:br>
              <a:rPr lang="en-US" sz="2400" dirty="0" smtClean="0"/>
            </a:br>
            <a:r>
              <a:rPr lang="en-US" sz="2400" dirty="0" smtClean="0"/>
              <a:t>Technology Category:  </a:t>
            </a: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77796"/>
              </p:ext>
            </p:extLst>
          </p:nvPr>
        </p:nvGraphicFramePr>
        <p:xfrm>
          <a:off x="304800" y="1160716"/>
          <a:ext cx="11232735" cy="1140567"/>
        </p:xfrm>
        <a:graphic>
          <a:graphicData uri="http://schemas.openxmlformats.org/drawingml/2006/table">
            <a:tbl>
              <a:tblPr/>
              <a:tblGrid>
                <a:gridCol w="1403230">
                  <a:extLst>
                    <a:ext uri="{9D8B030D-6E8A-4147-A177-3AD203B41FA5}">
                      <a16:colId xmlns:a16="http://schemas.microsoft.com/office/drawing/2014/main" val="677869264"/>
                    </a:ext>
                  </a:extLst>
                </a:gridCol>
                <a:gridCol w="4037162">
                  <a:extLst>
                    <a:ext uri="{9D8B030D-6E8A-4147-A177-3AD203B41FA5}">
                      <a16:colId xmlns:a16="http://schemas.microsoft.com/office/drawing/2014/main" val="2918864156"/>
                    </a:ext>
                  </a:extLst>
                </a:gridCol>
                <a:gridCol w="1613140">
                  <a:extLst>
                    <a:ext uri="{9D8B030D-6E8A-4147-A177-3AD203B41FA5}">
                      <a16:colId xmlns:a16="http://schemas.microsoft.com/office/drawing/2014/main" val="2363954612"/>
                    </a:ext>
                  </a:extLst>
                </a:gridCol>
                <a:gridCol w="4179203">
                  <a:extLst>
                    <a:ext uri="{9D8B030D-6E8A-4147-A177-3AD203B41FA5}">
                      <a16:colId xmlns:a16="http://schemas.microsoft.com/office/drawing/2014/main" val="3118089399"/>
                    </a:ext>
                  </a:extLst>
                </a:gridCol>
              </a:tblGrid>
              <a:tr h="489099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Company 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Socioeconomic </a:t>
                      </a:r>
                    </a:p>
                    <a:p>
                      <a:pPr marL="117475" indent="0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443585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PoC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Prior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NGC Contact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902138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 Email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735291"/>
                  </a:ext>
                </a:extLst>
              </a:tr>
              <a:tr h="217156"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7475" indent="0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872306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80761" y="2392316"/>
            <a:ext cx="11704320" cy="106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41581" y="2402946"/>
            <a:ext cx="21266" cy="393192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0761" y="4554270"/>
            <a:ext cx="5560820" cy="113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0760" y="2477380"/>
            <a:ext cx="53906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Tell me about your Technology:  (what is it, TRL/MRL, what is unique about it, etc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0760" y="4628703"/>
            <a:ext cx="539069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What is your strategy with your technology (sell, manufacture, license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08929" y="2402947"/>
            <a:ext cx="5390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Provide an Image / graphic of your technology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2665" y="5266888"/>
            <a:ext cx="6022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What Northrop Grumman Sector are you interested to align with?  What NG products can utilize your technology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4800" y="6477000"/>
            <a:ext cx="11678093" cy="3030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No Proprietary Information Shall Be Included In this Submittal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37985" y="699050"/>
            <a:ext cx="2444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Email to:  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2"/>
              </a:rPr>
              <a:t>SBIR@NGC.com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5762847" y="5233971"/>
            <a:ext cx="6126480" cy="113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77605" y="4308607"/>
            <a:ext cx="6126480" cy="113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808928" y="4304040"/>
            <a:ext cx="6095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Are you looking to collaborate with Northrop Grumman during your project or looking for interest in your technology without collaboration?</a:t>
            </a: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  <a:p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G2020">
  <a:themeElements>
    <a:clrScheme name="NG 2020 Blue, Black and Accents">
      <a:dk1>
        <a:srgbClr val="00269A"/>
      </a:dk1>
      <a:lt1>
        <a:srgbClr val="FFFFFF"/>
      </a:lt1>
      <a:dk2>
        <a:srgbClr val="000000"/>
      </a:dk2>
      <a:lt2>
        <a:srgbClr val="E7E6E6"/>
      </a:lt2>
      <a:accent1>
        <a:srgbClr val="135FA5"/>
      </a:accent1>
      <a:accent2>
        <a:srgbClr val="83D3D4"/>
      </a:accent2>
      <a:accent3>
        <a:srgbClr val="2D8183"/>
      </a:accent3>
      <a:accent4>
        <a:srgbClr val="910C07"/>
      </a:accent4>
      <a:accent5>
        <a:srgbClr val="209FDE"/>
      </a:accent5>
      <a:accent6>
        <a:srgbClr val="F48154"/>
      </a:accent6>
      <a:hlink>
        <a:srgbClr val="135FA5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G2020" id="{5974F029-BC88-4D5B-8EF7-2143B1EAAB07}" vid="{0980D3D1-8625-47D7-B8F3-B0D0B1A8EB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31AD1AB92F74FA2B69D8CF2D82EB9" ma:contentTypeVersion="1" ma:contentTypeDescription="Create a new document." ma:contentTypeScope="" ma:versionID="93f56ac343075d58e92a999f1ec6c2b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CCE1A03-0802-4D64-B624-667EF5589F80}"/>
</file>

<file path=customXml/itemProps2.xml><?xml version="1.0" encoding="utf-8"?>
<ds:datastoreItem xmlns:ds="http://schemas.openxmlformats.org/officeDocument/2006/customXml" ds:itemID="{C1FEA081-C68D-4C50-906F-D14EC03FC6AE}"/>
</file>

<file path=customXml/itemProps3.xml><?xml version="1.0" encoding="utf-8"?>
<ds:datastoreItem xmlns:ds="http://schemas.openxmlformats.org/officeDocument/2006/customXml" ds:itemID="{7EEE4641-E696-469F-8665-1E6FE2AA90AE}"/>
</file>

<file path=docProps/app.xml><?xml version="1.0" encoding="utf-8"?>
<Properties xmlns="http://schemas.openxmlformats.org/officeDocument/2006/extended-properties" xmlns:vt="http://schemas.openxmlformats.org/officeDocument/2006/docPropsVTypes">
  <Template>NG2020</Template>
  <TotalTime>27508</TotalTime>
  <Words>180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Futura Maxi</vt:lpstr>
      <vt:lpstr>Futura Maxi Book</vt:lpstr>
      <vt:lpstr>NG2020</vt:lpstr>
      <vt:lpstr>How to Engage with the Northrop Grumman SBIR Team</vt:lpstr>
      <vt:lpstr>Project Title:   Technology Category:  </vt:lpstr>
    </vt:vector>
  </TitlesOfParts>
  <Company>Northrop Grumman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Yang, Sophia [US] (TS)</dc:creator>
  <cp:lastModifiedBy>McGrath, Kevin [US] (MS)</cp:lastModifiedBy>
  <cp:revision>94</cp:revision>
  <dcterms:created xsi:type="dcterms:W3CDTF">2019-08-15T13:34:42Z</dcterms:created>
  <dcterms:modified xsi:type="dcterms:W3CDTF">2020-04-29T18:23:00Z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0x01010011E31AD1AB92F74FA2B69D8CF2D82EB9</vt:lpwstr>
  </property>
  <property fmtid="{D5CDD505-2E9C-101B-9397-08002B2CF9AE}" pid="3" name="Order">
    <vt:r8>13100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